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7" r:id="rId10"/>
    <p:sldId id="265" r:id="rId11"/>
    <p:sldId id="266" r:id="rId12"/>
    <p:sldId id="268" r:id="rId13"/>
    <p:sldId id="272" r:id="rId14"/>
    <p:sldId id="271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40BD339-2B5C-4ADA-8368-59B0944BF5F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F3AE2E-0839-40A8-8B9C-64155F301C2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KkXVny7Yd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zQfR-T5_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zQfR-T5_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Planets Formed?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3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47800"/>
            <a:ext cx="7680960" cy="47396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Planetesimals</a:t>
            </a:r>
            <a:r>
              <a:rPr lang="en-US" dirty="0" smtClean="0"/>
              <a:t> and smaller bodies that did not end up in planets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Asteroid belt, Kuiper belt, </a:t>
            </a:r>
            <a:r>
              <a:rPr lang="en-US" dirty="0" err="1" smtClean="0"/>
              <a:t>Oort</a:t>
            </a:r>
            <a:r>
              <a:rPr lang="en-US" dirty="0" smtClean="0"/>
              <a:t> cloud</a:t>
            </a:r>
          </a:p>
          <a:p>
            <a:pPr marL="457200" lvl="1" indent="-285750"/>
            <a:r>
              <a:rPr lang="en-US" dirty="0" smtClean="0"/>
              <a:t>The asteroid belt and the Trojan asteroids are in the inner solar system, though – why?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Leftovers</a:t>
            </a:r>
            <a:endParaRPr lang="en-US" dirty="0"/>
          </a:p>
        </p:txBody>
      </p:sp>
      <p:pic>
        <p:nvPicPr>
          <p:cNvPr id="3076" name="Picture 4" descr="http://www.outerspaceuniverse.org/media/Asteroid-B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47800"/>
            <a:ext cx="7680960" cy="47396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Leftovers: asteroid belt, Kuiper belt, </a:t>
            </a:r>
            <a:r>
              <a:rPr lang="en-US" dirty="0" err="1" smtClean="0"/>
              <a:t>Oort</a:t>
            </a:r>
            <a:r>
              <a:rPr lang="en-US" dirty="0" smtClean="0"/>
              <a:t> cloud</a:t>
            </a:r>
          </a:p>
          <a:p>
            <a:pPr marL="458788" lvl="2" indent="-285750">
              <a:spcBef>
                <a:spcPts val="1200"/>
              </a:spcBef>
              <a:buClr>
                <a:schemeClr val="accent5"/>
              </a:buClr>
            </a:pPr>
            <a:r>
              <a:rPr lang="en-US" dirty="0"/>
              <a:t>The asteroid belt and the Trojan asteroids are in the inner solar system, though –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JUPITER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Extreme gravity prevents</a:t>
            </a:r>
            <a:br>
              <a:rPr lang="en-US" dirty="0" smtClean="0"/>
            </a:br>
            <a:r>
              <a:rPr lang="en-US" dirty="0" smtClean="0"/>
              <a:t>formation of a planet in this </a:t>
            </a:r>
            <a:br>
              <a:rPr lang="en-US" dirty="0" smtClean="0"/>
            </a:br>
            <a:r>
              <a:rPr lang="en-US" dirty="0" smtClean="0"/>
              <a:t>region – resonance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Trojan asteroids follow in </a:t>
            </a:r>
            <a:br>
              <a:rPr lang="en-US" dirty="0" smtClean="0"/>
            </a:br>
            <a:r>
              <a:rPr lang="en-US" dirty="0" smtClean="0"/>
              <a:t>gravitationally stable</a:t>
            </a:r>
            <a:br>
              <a:rPr lang="en-US" dirty="0" smtClean="0"/>
            </a:br>
            <a:r>
              <a:rPr lang="en-US" dirty="0" smtClean="0"/>
              <a:t>“Lagrange” points 60 degrees</a:t>
            </a:r>
            <a:br>
              <a:rPr lang="en-US" dirty="0" smtClean="0"/>
            </a:br>
            <a:r>
              <a:rPr lang="en-US" dirty="0" smtClean="0"/>
              <a:t>ahead and behind of Jupiter</a:t>
            </a:r>
            <a:br>
              <a:rPr lang="en-US" dirty="0" smtClean="0"/>
            </a:br>
            <a:r>
              <a:rPr lang="en-US" dirty="0" smtClean="0"/>
              <a:t>(based on solution to 2-body </a:t>
            </a:r>
            <a:br>
              <a:rPr lang="en-US" dirty="0" smtClean="0"/>
            </a:br>
            <a:r>
              <a:rPr lang="en-US" dirty="0" smtClean="0"/>
              <a:t>problem with Jupiter and Sun)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Leftovers</a:t>
            </a:r>
            <a:endParaRPr lang="en-US" dirty="0"/>
          </a:p>
        </p:txBody>
      </p:sp>
      <p:pic>
        <p:nvPicPr>
          <p:cNvPr id="3076" name="Picture 4" descr="http://www.outerspaceuniverse.org/media/Asteroid-B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506686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2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Geological “Hadean era” on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know?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Heavy Bombardment</a:t>
            </a:r>
            <a:endParaRPr lang="en-US" dirty="0"/>
          </a:p>
        </p:txBody>
      </p:sp>
      <p:pic>
        <p:nvPicPr>
          <p:cNvPr id="7170" name="Picture 2" descr="http://www.reasons.org/Media/Default/ImageCache/559x400-FitWidth/Images/planet-collision-1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11" y="2867024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9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ired.com/images_blogs/wiredscience/2010/09/head5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76200"/>
            <a:ext cx="724336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2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Geological “Hadean era” on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know?</a:t>
            </a:r>
          </a:p>
          <a:p>
            <a:pPr marL="457200" lvl="1" indent="-285750"/>
            <a:r>
              <a:rPr lang="en-US" dirty="0" smtClean="0"/>
              <a:t>Evidence: cratering on Moon, Mars, Mercury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caused it?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Heavy Bombardment</a:t>
            </a:r>
            <a:endParaRPr lang="en-US" dirty="0"/>
          </a:p>
        </p:txBody>
      </p:sp>
      <p:pic>
        <p:nvPicPr>
          <p:cNvPr id="7170" name="Picture 2" descr="http://www.reasons.org/Media/Default/ImageCache/559x400-FitWidth/Images/planet-collision-1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11" y="2867024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7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Geological “Hadean era” on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Evidence: cratering on Moon, Mars, Mercury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caused it?</a:t>
            </a:r>
          </a:p>
          <a:p>
            <a:pPr marL="457200" lvl="1" indent="-285750"/>
            <a:r>
              <a:rPr lang="en-US" dirty="0"/>
              <a:t>Basically, un-accreted material in </a:t>
            </a:r>
            <a:br>
              <a:rPr lang="en-US" dirty="0"/>
            </a:br>
            <a:r>
              <a:rPr lang="en-US" dirty="0"/>
              <a:t>unstable orbits hit things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Altered orbits, surface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this, solar system settled</a:t>
            </a:r>
            <a:br>
              <a:rPr lang="en-US" dirty="0" smtClean="0"/>
            </a:br>
            <a:r>
              <a:rPr lang="en-US" dirty="0" smtClean="0"/>
              <a:t>down</a:t>
            </a:r>
          </a:p>
          <a:p>
            <a:pPr marL="457200" lvl="1" indent="-285750"/>
            <a:r>
              <a:rPr lang="en-US" dirty="0" smtClean="0"/>
              <a:t>The objects in short-term crossing</a:t>
            </a:r>
            <a:br>
              <a:rPr lang="en-US" dirty="0" smtClean="0"/>
            </a:br>
            <a:r>
              <a:rPr lang="en-US" dirty="0" smtClean="0"/>
              <a:t>orbits had already hit each 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Heavy Bombardment</a:t>
            </a:r>
            <a:endParaRPr lang="en-US" dirty="0"/>
          </a:p>
        </p:txBody>
      </p:sp>
      <p:pic>
        <p:nvPicPr>
          <p:cNvPr id="7170" name="Picture 2" descr="http://www.reasons.org/Media/Default/ImageCache/559x400-FitWidth/Images/planet-collision-1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11" y="2867024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9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Atmospheres and water</a:t>
            </a:r>
          </a:p>
          <a:p>
            <a:pPr marL="457200" lvl="1" indent="-285750"/>
            <a:r>
              <a:rPr lang="en-US" dirty="0" smtClean="0"/>
              <a:t>If terrestrial planets were too hot and small to accrete gases and liquids, how did they get them?</a:t>
            </a:r>
          </a:p>
          <a:p>
            <a:pPr marL="457200" lvl="1" indent="-2857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Evolution</a:t>
            </a:r>
            <a:endParaRPr lang="en-US" dirty="0"/>
          </a:p>
        </p:txBody>
      </p:sp>
      <p:pic>
        <p:nvPicPr>
          <p:cNvPr id="14338" name="Picture 2" descr="http://upload.wikimedia.org/wikipedia/commons/6/6f/Earth_Eastern_Hemisp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75"/>
            <a:ext cx="3717925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2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Atmospheres and water</a:t>
            </a:r>
          </a:p>
          <a:p>
            <a:pPr marL="457200" lvl="1" indent="-285750"/>
            <a:r>
              <a:rPr lang="en-US" dirty="0"/>
              <a:t>If terrestrial planets were too hot and small to accrete gases and liquids, how did they get them?</a:t>
            </a:r>
          </a:p>
          <a:p>
            <a:pPr marL="630238" lvl="2" indent="-285750"/>
            <a:r>
              <a:rPr lang="en-US" dirty="0"/>
              <a:t>LHB</a:t>
            </a:r>
          </a:p>
          <a:p>
            <a:pPr marL="630238" lvl="2" indent="-285750"/>
            <a:r>
              <a:rPr lang="en-US" dirty="0" smtClean="0"/>
              <a:t>And other collisions – comets and asteroids formed farther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</a:t>
            </a:r>
            <a:r>
              <a:rPr lang="en-US" dirty="0"/>
              <a:t>	</a:t>
            </a:r>
            <a:r>
              <a:rPr lang="en-US" dirty="0" smtClean="0"/>
              <a:t>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Evolution</a:t>
            </a:r>
            <a:endParaRPr lang="en-US" dirty="0"/>
          </a:p>
        </p:txBody>
      </p:sp>
      <p:pic>
        <p:nvPicPr>
          <p:cNvPr id="14338" name="Picture 2" descr="http://upload.wikimedia.org/wikipedia/commons/6/6f/Earth_Eastern_Hemisp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75"/>
            <a:ext cx="3717925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7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Moons and other satellites</a:t>
            </a:r>
          </a:p>
          <a:p>
            <a:pPr marL="457200" lvl="1" indent="-285750"/>
            <a:r>
              <a:rPr lang="en-US" dirty="0" smtClean="0"/>
              <a:t>How could a planet get moons?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3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Moons and other satellites</a:t>
            </a:r>
          </a:p>
          <a:p>
            <a:pPr marL="457200" lvl="1" indent="-285750"/>
            <a:r>
              <a:rPr lang="en-US" dirty="0" smtClean="0"/>
              <a:t>How could a planet get moons?</a:t>
            </a:r>
          </a:p>
          <a:p>
            <a:pPr marL="457200" lvl="1" indent="-285750"/>
            <a:r>
              <a:rPr lang="en-US" dirty="0"/>
              <a:t>Co-formation (planets had disks like suns do and satellites accreted)</a:t>
            </a:r>
          </a:p>
          <a:p>
            <a:pPr marL="457200" lvl="1" indent="-285750"/>
            <a:r>
              <a:rPr lang="en-US" dirty="0"/>
              <a:t>Capture</a:t>
            </a:r>
          </a:p>
          <a:p>
            <a:pPr marL="457200" lvl="1" indent="-285750"/>
            <a:r>
              <a:rPr lang="en-US" dirty="0"/>
              <a:t>Other processes: collision and subsequent accretion (Earth’s Moon)</a:t>
            </a:r>
          </a:p>
          <a:p>
            <a:pPr marL="630238" lvl="2" indent="-285750"/>
            <a:r>
              <a:rPr lang="en-US" dirty="0">
                <a:hlinkClick r:id="rId2"/>
              </a:rPr>
              <a:t>https://www.youtube.com/watch?v=HKkXVny7Yd8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</a:t>
            </a:r>
            <a:r>
              <a:rPr lang="en-US" dirty="0" smtClean="0"/>
              <a:t>Processes</a:t>
            </a:r>
          </a:p>
          <a:p>
            <a:pPr marL="457200" lvl="1" indent="-285750"/>
            <a:r>
              <a:rPr lang="en-US" dirty="0" smtClean="0"/>
              <a:t>Some internal heating &gt; volcanism and plate tectonics</a:t>
            </a:r>
          </a:p>
          <a:p>
            <a:pPr marL="457200" lvl="1" indent="-285750"/>
            <a:r>
              <a:rPr lang="en-US" dirty="0" smtClean="0"/>
              <a:t>Continued collisions</a:t>
            </a:r>
          </a:p>
          <a:p>
            <a:pPr marL="457200" lvl="1" indent="-285750"/>
            <a:r>
              <a:rPr lang="en-US" dirty="0" smtClean="0"/>
              <a:t>Actions of atmosphere</a:t>
            </a:r>
          </a:p>
          <a:p>
            <a:pPr marL="457200" lvl="1" indent="-285750"/>
            <a:r>
              <a:rPr lang="en-US" dirty="0" smtClean="0"/>
              <a:t>Cooling of the planet (Mercury’s scarps)</a:t>
            </a:r>
          </a:p>
          <a:p>
            <a:pPr marL="457200" lvl="1" indent="-285750"/>
            <a:r>
              <a:rPr lang="en-US" dirty="0" smtClean="0"/>
              <a:t>Entropy, chemical and thermal reactions run down to stable states from initial conditions</a:t>
            </a:r>
          </a:p>
          <a:p>
            <a:pPr marL="457200" lvl="1" indent="-285750"/>
            <a:endParaRPr lang="en-US" dirty="0"/>
          </a:p>
          <a:p>
            <a:pPr lvl="1" indent="0">
              <a:buNone/>
            </a:pPr>
            <a:r>
              <a:rPr lang="en-US" sz="1800" dirty="0" smtClean="0"/>
              <a:t>Next week: specific examples from the solar system we know the most </a:t>
            </a:r>
            <a:r>
              <a:rPr lang="en-US" sz="1800" smtClean="0"/>
              <a:t>about!</a:t>
            </a:r>
            <a:endParaRPr lang="en-US" sz="1800" dirty="0" smtClean="0"/>
          </a:p>
          <a:p>
            <a:pPr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2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Pre-solar nebula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Protoplanetary</a:t>
            </a:r>
            <a:r>
              <a:rPr lang="en-US" dirty="0" smtClean="0"/>
              <a:t> disk: condensation and accretion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Solar wind (beginning of fusion)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Collisions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Planetary migration (orbits shifting)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 Heavy Bombardment (Hadean 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Planetary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jqu7g1y74ds1.cloudfront.net/wp-content/uploads/2010/09/Proto-Planetary-System-in-the-Orion-Neb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46" y="95249"/>
            <a:ext cx="6791325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pi.usra.edu/education/timeline/gallery/images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479"/>
            <a:ext cx="2819400" cy="22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“Stellar nursery” of T </a:t>
            </a:r>
            <a:r>
              <a:rPr lang="en-US" dirty="0" err="1" smtClean="0"/>
              <a:t>Tauri</a:t>
            </a:r>
            <a:r>
              <a:rPr lang="en-US" dirty="0" smtClean="0"/>
              <a:t> stars</a:t>
            </a:r>
          </a:p>
          <a:p>
            <a:pPr marL="457200" lvl="1" indent="-285750"/>
            <a:r>
              <a:rPr lang="en-US" dirty="0" smtClean="0"/>
              <a:t>Cluster of stars (right) in condensed hydrogen gas cloud</a:t>
            </a:r>
          </a:p>
          <a:p>
            <a:pPr marL="457200" lvl="1" indent="-285750"/>
            <a:r>
              <a:rPr lang="en-US" dirty="0" smtClean="0"/>
              <a:t>How does it get condensed to the point where stars can start to form?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Nebula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8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jqu7g1y74ds1.cloudfront.net/wp-content/uploads/2010/09/Proto-Planetary-System-in-the-Orion-Neb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46" y="95249"/>
            <a:ext cx="6791325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pi.usra.edu/education/timeline/gallery/images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479"/>
            <a:ext cx="2819400" cy="22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“Stellar nursery” of T </a:t>
            </a:r>
            <a:r>
              <a:rPr lang="en-US" dirty="0" err="1" smtClean="0"/>
              <a:t>Tauri</a:t>
            </a:r>
            <a:r>
              <a:rPr lang="en-US" dirty="0" smtClean="0"/>
              <a:t> stars</a:t>
            </a:r>
          </a:p>
          <a:p>
            <a:pPr marL="457200" lvl="1" indent="-285750"/>
            <a:r>
              <a:rPr lang="en-US" dirty="0" smtClean="0"/>
              <a:t>Cluster of stars (right) in condensed hydrogen gas cloud</a:t>
            </a:r>
          </a:p>
          <a:p>
            <a:pPr marL="457200" lvl="1" indent="-285750"/>
            <a:r>
              <a:rPr lang="en-US" dirty="0" smtClean="0"/>
              <a:t>How does it get condensed to the point where stars can start to form?</a:t>
            </a:r>
          </a:p>
          <a:p>
            <a:pPr marL="630238" lvl="2" indent="-285750"/>
            <a:r>
              <a:rPr lang="en-US" dirty="0"/>
              <a:t>Shockwave!  Neighboring supernovae not only provide initial materials but the density required!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Nursery clears and breaks apart; individual stars left surrounded by spinning gas disk</a:t>
            </a:r>
          </a:p>
          <a:p>
            <a:pPr marL="457200" lvl="1" indent="-285750"/>
            <a:r>
              <a:rPr lang="en-US" dirty="0"/>
              <a:t>Why is it spinning? 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Nebula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5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jqu7g1y74ds1.cloudfront.net/wp-content/uploads/2010/09/Proto-Planetary-System-in-the-Orion-Neb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46" y="95249"/>
            <a:ext cx="6791325" cy="67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pi.usra.edu/education/timeline/gallery/images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479"/>
            <a:ext cx="2819400" cy="22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“Stellar nursery” of T </a:t>
            </a:r>
            <a:r>
              <a:rPr lang="en-US" dirty="0" err="1" smtClean="0"/>
              <a:t>Tauri</a:t>
            </a:r>
            <a:r>
              <a:rPr lang="en-US" dirty="0" smtClean="0"/>
              <a:t> stars</a:t>
            </a:r>
          </a:p>
          <a:p>
            <a:pPr marL="457200" lvl="1" indent="-285750"/>
            <a:r>
              <a:rPr lang="en-US" dirty="0" smtClean="0"/>
              <a:t>Cluster of stars (right) in condensed hydrogen gas cloud</a:t>
            </a:r>
          </a:p>
          <a:p>
            <a:pPr marL="457200" lvl="1" indent="-285750"/>
            <a:r>
              <a:rPr lang="en-US" dirty="0" smtClean="0"/>
              <a:t>How does it get condensed to the point where stars can start to form?</a:t>
            </a:r>
          </a:p>
          <a:p>
            <a:pPr marL="630238" lvl="2" indent="-285750"/>
            <a:r>
              <a:rPr lang="en-US" dirty="0"/>
              <a:t>Shockwave!  Neighboring supernovae not only provide initial materials but the density required!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Nursery clears and breaks apart; individual stars left surrounded by spinning gas disk</a:t>
            </a:r>
          </a:p>
          <a:p>
            <a:pPr marL="457200" lvl="1" indent="-285750"/>
            <a:r>
              <a:rPr lang="en-US" dirty="0"/>
              <a:t>Why is it spinning? Conservation of angular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 is still contracting; soon it will start fusion of H to He (main sequence)</a:t>
            </a:r>
          </a:p>
          <a:p>
            <a:pPr marL="457200" lvl="1" indent="-28575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Nebula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1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1jqu7g1y74ds1.cloudfront.net/wp-content/uploads/2008/09/solarneb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" y="2567381"/>
            <a:ext cx="5384180" cy="43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Condensation into particles (dominated by electromagnetic force)</a:t>
            </a:r>
          </a:p>
          <a:p>
            <a:pPr marL="457200" lvl="1" indent="-285750"/>
            <a:r>
              <a:rPr lang="en-US" dirty="0" smtClean="0"/>
              <a:t>Like a snowball rolling down a hill, they stick together and get bigger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Accretion: gravity takes over and chunks of material attract each other and collide and stick, building up this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radii– different elements available to build planets. 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to the disk?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1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1jqu7g1y74ds1.cloudfront.net/wp-content/uploads/2008/09/solarneb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" y="2567381"/>
            <a:ext cx="5384180" cy="43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Condensation into particles (dominated by electromagnetic force)</a:t>
            </a:r>
          </a:p>
          <a:p>
            <a:pPr marL="457200" lvl="1" indent="-285750"/>
            <a:r>
              <a:rPr lang="en-US" dirty="0" smtClean="0"/>
              <a:t>Like a snowball rolling down a hill, they stick together and get bigger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Accretion: gravity takes over and chunks of material attract each other and collide and stick, building up this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radii– different elements available to build planets.  Why?</a:t>
            </a:r>
          </a:p>
          <a:p>
            <a:pPr marL="457200" lvl="1" indent="-285750"/>
            <a:r>
              <a:rPr lang="en-US" dirty="0" smtClean="0"/>
              <a:t>It’s hot closer in to the sun!</a:t>
            </a:r>
          </a:p>
          <a:p>
            <a:pPr marL="457200" lvl="1" indent="-285750"/>
            <a:r>
              <a:rPr lang="en-US" dirty="0" smtClean="0"/>
              <a:t>More elements/molecules are cold enough to accrete further from the sun</a:t>
            </a:r>
          </a:p>
          <a:p>
            <a:pPr marL="457200" lvl="1" indent="-285750"/>
            <a:r>
              <a:rPr lang="en-US" dirty="0" smtClean="0"/>
              <a:t>This can be seen in current composition of planets – densest furthest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Eventually results in multiple </a:t>
            </a:r>
            <a:r>
              <a:rPr lang="en-US" dirty="0" err="1" smtClean="0"/>
              <a:t>planetesimals</a:t>
            </a:r>
            <a:r>
              <a:rPr lang="en-US" dirty="0" smtClean="0"/>
              <a:t>– often in close orbits.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Finally – sun begins fusion, all dust not accreted is blown away in stellar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to the disk?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4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ture.com/nature/journal/v473/n7348/images/473460a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06" y="3105149"/>
            <a:ext cx="5819994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47800"/>
            <a:ext cx="7680960" cy="47396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Planetesimals</a:t>
            </a:r>
            <a:r>
              <a:rPr lang="en-US" dirty="0" smtClean="0"/>
              <a:t> collide; full-size planets begin to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Rearrangement: Nice model</a:t>
            </a:r>
          </a:p>
          <a:p>
            <a:pPr marL="457200" lvl="1" indent="-285750"/>
            <a:r>
              <a:rPr lang="en-US" dirty="0">
                <a:hlinkClick r:id="rId3"/>
              </a:rPr>
              <a:t>https://www.youtube.com/watch?v=6LzQfR-T5_A</a:t>
            </a:r>
            <a:endParaRPr lang="en-US" dirty="0"/>
          </a:p>
          <a:p>
            <a:pPr marL="457200" lvl="1" indent="-285750"/>
            <a:r>
              <a:rPr lang="en-US" dirty="0"/>
              <a:t>For our solar </a:t>
            </a:r>
            <a:r>
              <a:rPr lang="en-US" dirty="0" smtClean="0"/>
              <a:t>system</a:t>
            </a:r>
          </a:p>
          <a:p>
            <a:pPr marL="457200" lvl="1" indent="-285750"/>
            <a:r>
              <a:rPr lang="en-US" dirty="0" smtClean="0"/>
              <a:t>Orbital resonances between Saturn and Jupiter rearranged the solar system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solar systems:</a:t>
            </a:r>
          </a:p>
          <a:p>
            <a:pPr marL="457200" lvl="1" indent="-285750"/>
            <a:r>
              <a:rPr lang="en-US" dirty="0" smtClean="0"/>
              <a:t>Similar perturbation and</a:t>
            </a:r>
            <a:br>
              <a:rPr lang="en-US" dirty="0" smtClean="0"/>
            </a:br>
            <a:r>
              <a:rPr lang="en-US" dirty="0" smtClean="0"/>
              <a:t>rearrangement</a:t>
            </a:r>
          </a:p>
          <a:p>
            <a:pPr marL="457200" lvl="1" indent="-285750"/>
            <a:r>
              <a:rPr lang="en-US" dirty="0" smtClean="0"/>
              <a:t>Other possible mechanisms?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Late-Stage Planetary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2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ture.com/nature/journal/v473/n7348/images/473460a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06" y="3105149"/>
            <a:ext cx="5819994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47800"/>
            <a:ext cx="7680960" cy="47396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Planetesimals</a:t>
            </a:r>
            <a:r>
              <a:rPr lang="en-US" dirty="0" smtClean="0"/>
              <a:t> collide; full-size planets begin to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Differentiation – melting – planets are very HOT (kinetic energy!)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Rearrangement: Nice model</a:t>
            </a:r>
          </a:p>
          <a:p>
            <a:pPr marL="457200" lvl="1" indent="-285750"/>
            <a:r>
              <a:rPr lang="en-US" dirty="0">
                <a:hlinkClick r:id="rId3"/>
              </a:rPr>
              <a:t>https://www.youtube.com/watch?v=6LzQfR-T5_A</a:t>
            </a:r>
            <a:endParaRPr lang="en-US" dirty="0"/>
          </a:p>
          <a:p>
            <a:pPr marL="457200" lvl="1" indent="-285750"/>
            <a:r>
              <a:rPr lang="en-US" dirty="0"/>
              <a:t>For our solar </a:t>
            </a:r>
            <a:r>
              <a:rPr lang="en-US" dirty="0" smtClean="0"/>
              <a:t>system</a:t>
            </a:r>
          </a:p>
          <a:p>
            <a:pPr marL="457200" lvl="1" indent="-285750"/>
            <a:r>
              <a:rPr lang="en-US" dirty="0" smtClean="0"/>
              <a:t>Orbital resonances between Saturn</a:t>
            </a:r>
            <a:br>
              <a:rPr lang="en-US" dirty="0" smtClean="0"/>
            </a:br>
            <a:r>
              <a:rPr lang="en-US" dirty="0" smtClean="0"/>
              <a:t>and Jupiter rearranged the solar system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solar systems:</a:t>
            </a:r>
          </a:p>
          <a:p>
            <a:pPr marL="457200" lvl="1" indent="-285750"/>
            <a:r>
              <a:rPr lang="en-US" dirty="0" smtClean="0"/>
              <a:t>Similar perturbation and</a:t>
            </a:r>
            <a:br>
              <a:rPr lang="en-US" dirty="0" smtClean="0"/>
            </a:br>
            <a:r>
              <a:rPr lang="en-US" dirty="0" smtClean="0"/>
              <a:t>rearrangement</a:t>
            </a:r>
          </a:p>
          <a:p>
            <a:pPr marL="457200" lvl="1" indent="-285750"/>
            <a:r>
              <a:rPr lang="en-US" dirty="0" smtClean="0"/>
              <a:t>Other possible mechanisms?</a:t>
            </a:r>
          </a:p>
          <a:p>
            <a:pPr marL="630238" lvl="2" indent="-285750"/>
            <a:r>
              <a:rPr lang="en-US" dirty="0" smtClean="0"/>
              <a:t>Wandering star</a:t>
            </a:r>
          </a:p>
          <a:p>
            <a:pPr marL="630238" lvl="2" indent="-285750"/>
            <a:r>
              <a:rPr lang="en-US" dirty="0" smtClean="0"/>
              <a:t>Large collisions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Late-Stage Planetary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7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2029</TotalTime>
  <Words>804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Mylar</vt:lpstr>
      <vt:lpstr>How are Planets Formed?</vt:lpstr>
      <vt:lpstr>An Overview </vt:lpstr>
      <vt:lpstr>Solar Nebula</vt:lpstr>
      <vt:lpstr>Solar Nebula</vt:lpstr>
      <vt:lpstr>Solar Nebula</vt:lpstr>
      <vt:lpstr>What’s happening to the disk?</vt:lpstr>
      <vt:lpstr>What’s happening to the disk?</vt:lpstr>
      <vt:lpstr>Late-Stage Planetary Formation</vt:lpstr>
      <vt:lpstr>Late-Stage Planetary Formation</vt:lpstr>
      <vt:lpstr>Leftovers</vt:lpstr>
      <vt:lpstr>Leftovers</vt:lpstr>
      <vt:lpstr>Late Heavy Bombardment</vt:lpstr>
      <vt:lpstr>PowerPoint Presentation</vt:lpstr>
      <vt:lpstr>Late Heavy Bombardment</vt:lpstr>
      <vt:lpstr>Late Heavy Bombardment</vt:lpstr>
      <vt:lpstr>Planetary Evolution</vt:lpstr>
      <vt:lpstr>Planetary Evolution</vt:lpstr>
      <vt:lpstr>Planetary Evolution</vt:lpstr>
      <vt:lpstr>Planetary Evolution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imaginarilee</dc:creator>
  <cp:lastModifiedBy>imaginarilee</cp:lastModifiedBy>
  <cp:revision>23</cp:revision>
  <dcterms:created xsi:type="dcterms:W3CDTF">2014-02-28T04:34:25Z</dcterms:created>
  <dcterms:modified xsi:type="dcterms:W3CDTF">2014-03-01T14:23:47Z</dcterms:modified>
</cp:coreProperties>
</file>